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9" r:id="rId5"/>
    <p:sldId id="262" r:id="rId6"/>
    <p:sldId id="594" r:id="rId7"/>
    <p:sldId id="567" r:id="rId8"/>
    <p:sldId id="568" r:id="rId9"/>
    <p:sldId id="569" r:id="rId10"/>
    <p:sldId id="570" r:id="rId11"/>
    <p:sldId id="571" r:id="rId12"/>
    <p:sldId id="593" r:id="rId13"/>
    <p:sldId id="595" r:id="rId14"/>
    <p:sldId id="5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7375E"/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F734F0-38CD-4569-BA20-7293E3EE6948}" v="1" dt="2024-06-18T11:05:09.6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76" autoAdjust="0"/>
  </p:normalViewPr>
  <p:slideViewPr>
    <p:cSldViewPr snapToGrid="0">
      <p:cViewPr varScale="1">
        <p:scale>
          <a:sx n="144" d="100"/>
          <a:sy n="144" d="100"/>
        </p:scale>
        <p:origin x="90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60" y="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AF9D06-2BB8-D3DC-FCA4-28343FE8A4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ED84C-69F2-F5F9-B3D7-7C7E66107E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C6C57-870F-40FA-BB97-6E9C98AEA5F0}" type="datetimeFigureOut">
              <a:rPr lang="en-IE" smtClean="0"/>
              <a:t>08/01/2025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25B100-4373-7132-4914-9129FC4778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0D748-EA0F-4EF3-4DF0-02B870FA6A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2604A-4710-42FC-9146-486F74A36F0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6156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850E8-DC75-4323-A0E5-1ABA8EDD3EB9}" type="datetimeFigureOut">
              <a:rPr lang="en-IE" smtClean="0"/>
              <a:t>08/01/2025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0CE5B-0191-4A4B-B12B-9973EC1011E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415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Project Budget on average: ~6000 euros/day for 3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00CE5B-0191-4A4B-B12B-9973EC1011EC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2510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0CE5B-0191-4A4B-B12B-9973EC1011EC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0215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0CE5B-0191-4A4B-B12B-9973EC1011EC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70541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0CE5B-0191-4A4B-B12B-9973EC1011EC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49223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0CE5B-0191-4A4B-B12B-9973EC1011EC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47439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253E40D-7C8C-D8CA-CDD1-9B6B083C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834" y="2326787"/>
            <a:ext cx="9669600" cy="1325563"/>
          </a:xfrm>
        </p:spPr>
        <p:txBody>
          <a:bodyPr>
            <a:norm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B5DED28-C544-6941-410C-7DF1104A88A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320834" y="3775377"/>
            <a:ext cx="9670870" cy="1500187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5B1261-8CDD-775F-F2A6-DF2301ABA2ED}"/>
              </a:ext>
            </a:extLst>
          </p:cNvPr>
          <p:cNvSpPr txBox="1"/>
          <p:nvPr userDrawn="1"/>
        </p:nvSpPr>
        <p:spPr>
          <a:xfrm>
            <a:off x="3965296" y="6389754"/>
            <a:ext cx="41678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200" dirty="0">
                <a:solidFill>
                  <a:schemeClr val="tx2">
                    <a:lumMod val="75000"/>
                  </a:schemeClr>
                </a:solidFill>
              </a:rPr>
              <a:t>ADOPTION – HORIZON Innovation Actions - Grant 101070178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3AA4B3-D713-AF2D-41A4-3DF4AE696486}"/>
              </a:ext>
            </a:extLst>
          </p:cNvPr>
          <p:cNvSpPr/>
          <p:nvPr userDrawn="1"/>
        </p:nvSpPr>
        <p:spPr>
          <a:xfrm>
            <a:off x="130922" y="143370"/>
            <a:ext cx="1477108" cy="6427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0203FF7-DC59-B31F-DB5C-73698114C36E}"/>
              </a:ext>
            </a:extLst>
          </p:cNvPr>
          <p:cNvGrpSpPr/>
          <p:nvPr userDrawn="1"/>
        </p:nvGrpSpPr>
        <p:grpSpPr>
          <a:xfrm>
            <a:off x="218965" y="663038"/>
            <a:ext cx="1301022" cy="4265359"/>
            <a:chOff x="196767" y="331236"/>
            <a:chExt cx="1301022" cy="4265359"/>
          </a:xfrm>
        </p:grpSpPr>
        <p:pic>
          <p:nvPicPr>
            <p:cNvPr id="15" name="Picture 2" descr="huawei logo">
              <a:extLst>
                <a:ext uri="{FF2B5EF4-FFF2-40B4-BE49-F238E27FC236}">
                  <a16:creationId xmlns:a16="http://schemas.microsoft.com/office/drawing/2014/main" id="{B35C128A-1B08-2D55-35A4-480B21D67E6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67" y="1220374"/>
              <a:ext cx="1080000" cy="243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logo">
              <a:extLst>
                <a:ext uri="{FF2B5EF4-FFF2-40B4-BE49-F238E27FC236}">
                  <a16:creationId xmlns:a16="http://schemas.microsoft.com/office/drawing/2014/main" id="{1D45AD8E-BF6F-7BD4-0C04-6F679964BBB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767" y="767416"/>
              <a:ext cx="1301022" cy="378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53CFF748-C61E-3E6F-48E0-CA31768F42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230" y="1609471"/>
              <a:ext cx="1085074" cy="261578"/>
            </a:xfrm>
            <a:prstGeom prst="rect">
              <a:avLst/>
            </a:prstGeom>
          </p:spPr>
        </p:pic>
        <p:pic>
          <p:nvPicPr>
            <p:cNvPr id="19" name="Picture 14" descr="Media Corner - Tyndall National Institute">
              <a:extLst>
                <a:ext uri="{FF2B5EF4-FFF2-40B4-BE49-F238E27FC236}">
                  <a16:creationId xmlns:a16="http://schemas.microsoft.com/office/drawing/2014/main" id="{BC5807A3-01EA-553D-DE06-7C952C9A3E0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168" y="331236"/>
              <a:ext cx="1107495" cy="428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6" descr="SENKO Advanced Components, Inc. » Innovative Optical Interconnect Solutions">
              <a:extLst>
                <a:ext uri="{FF2B5EF4-FFF2-40B4-BE49-F238E27FC236}">
                  <a16:creationId xmlns:a16="http://schemas.microsoft.com/office/drawing/2014/main" id="{B82A1F0A-688C-3442-F397-3146EB7429B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81" y="4305523"/>
              <a:ext cx="758372" cy="291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8" descr="Fraunhofer IZM – Re-FREAM">
              <a:extLst>
                <a:ext uri="{FF2B5EF4-FFF2-40B4-BE49-F238E27FC236}">
                  <a16:creationId xmlns:a16="http://schemas.microsoft.com/office/drawing/2014/main" id="{FDEB05CD-1D6C-B667-FDC2-A047965ECC4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424" y="3915897"/>
              <a:ext cx="1134686" cy="309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0">
              <a:extLst>
                <a:ext uri="{FF2B5EF4-FFF2-40B4-BE49-F238E27FC236}">
                  <a16:creationId xmlns:a16="http://schemas.microsoft.com/office/drawing/2014/main" id="{9985012E-58E2-B326-3926-7BA0E2F97F5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20" y="3464241"/>
              <a:ext cx="1145894" cy="286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2" descr="logo UGent-imec">
              <a:extLst>
                <a:ext uri="{FF2B5EF4-FFF2-40B4-BE49-F238E27FC236}">
                  <a16:creationId xmlns:a16="http://schemas.microsoft.com/office/drawing/2014/main" id="{85D28025-60BA-06CC-09DA-FFC1F5F351B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22" y="2693818"/>
              <a:ext cx="1031890" cy="767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8">
              <a:extLst>
                <a:ext uri="{FF2B5EF4-FFF2-40B4-BE49-F238E27FC236}">
                  <a16:creationId xmlns:a16="http://schemas.microsoft.com/office/drawing/2014/main" id="{F6971EB2-859E-BAFB-42B9-0CDDCE763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675" t="-1182" r="-821" b="-20552"/>
            <a:stretch/>
          </p:blipFill>
          <p:spPr bwMode="auto">
            <a:xfrm>
              <a:off x="283902" y="2431021"/>
              <a:ext cx="1102774" cy="270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3452F8BD-B6C1-B3AC-9150-C2681723A6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98143" y="1908414"/>
              <a:ext cx="555579" cy="402667"/>
            </a:xfrm>
            <a:prstGeom prst="rect">
              <a:avLst/>
            </a:prstGeom>
          </p:spPr>
        </p:pic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26F84EB-9A08-C841-2989-8864CB8F2F07}"/>
              </a:ext>
            </a:extLst>
          </p:cNvPr>
          <p:cNvCxnSpPr>
            <a:cxnSpLocks/>
          </p:cNvCxnSpPr>
          <p:nvPr userDrawn="1"/>
        </p:nvCxnSpPr>
        <p:spPr>
          <a:xfrm>
            <a:off x="131476" y="4988686"/>
            <a:ext cx="1476000" cy="0"/>
          </a:xfrm>
          <a:prstGeom prst="line">
            <a:avLst/>
          </a:prstGeom>
          <a:ln w="9525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11986B86-7B0B-9D43-F47F-B1F64AEFD85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3" y="5051982"/>
            <a:ext cx="1041266" cy="105499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64768E4-A505-7693-CC87-6A5D4B6C056D}"/>
              </a:ext>
            </a:extLst>
          </p:cNvPr>
          <p:cNvSpPr txBox="1"/>
          <p:nvPr userDrawn="1"/>
        </p:nvSpPr>
        <p:spPr>
          <a:xfrm>
            <a:off x="272900" y="6088812"/>
            <a:ext cx="11931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HORIZON IA</a:t>
            </a:r>
          </a:p>
          <a:p>
            <a:pPr algn="ctr"/>
            <a:r>
              <a:rPr lang="en-IE" sz="1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Grant 101070178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8943B61-E8CA-206D-764E-A92FCACF05B4}"/>
              </a:ext>
            </a:extLst>
          </p:cNvPr>
          <p:cNvCxnSpPr>
            <a:cxnSpLocks/>
          </p:cNvCxnSpPr>
          <p:nvPr userDrawn="1"/>
        </p:nvCxnSpPr>
        <p:spPr>
          <a:xfrm>
            <a:off x="131476" y="645808"/>
            <a:ext cx="1476000" cy="0"/>
          </a:xfrm>
          <a:prstGeom prst="line">
            <a:avLst/>
          </a:prstGeom>
          <a:ln w="9525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phic 31">
            <a:extLst>
              <a:ext uri="{FF2B5EF4-FFF2-40B4-BE49-F238E27FC236}">
                <a16:creationId xmlns:a16="http://schemas.microsoft.com/office/drawing/2014/main" id="{132B2676-FBF7-BDE2-8BFF-2B0B066A5CF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84962" y="249915"/>
            <a:ext cx="1369028" cy="32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0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DE06608-16F2-A5EF-1491-084747D12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D78855C-8F79-996D-5277-A5033BE2A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2CB424D-4064-C3BD-5E6D-0652DDC1C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IE"/>
              <a:t>Confidential</a:t>
            </a:r>
            <a:endParaRPr lang="en-IE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06ADC35-0812-20F5-9B6B-F0F90ABDC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IE" dirty="0"/>
              <a:t>ADOPTION – EU Grant 101070178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C5F7B19-E503-4835-C5EE-6D598819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90FF7F-6264-4230-B03F-198857B6B2A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9098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321A1-37EA-B758-9167-497B8D21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5F19BD-034C-BC07-219B-A3E9A797B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Confidential</a:t>
            </a:r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BFDA89-5C38-1360-0B62-E6F70286C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ADOPTION – EU Grant 101070178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1D111A-BFF4-FDEF-7A07-6D24357DF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FF7F-6264-4230-B03F-198857B6B2A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9022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71FEA-B0AD-0D48-D7EC-C3AB7896C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EB775-08C1-5ABD-BC68-9CEDE9253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DB122-6CC6-CC50-D08E-0DF3415F9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IE"/>
              <a:t>Confidential</a:t>
            </a:r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3A5D0-DFB8-7A4F-136D-81E4362CA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IE"/>
              <a:t>ADOPTION – EU Grant 101070178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97E2A-DCD8-A759-457A-A458908F3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4090FF7F-6264-4230-B03F-198857B6B2A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64275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21502-3EBB-095D-9698-281EEB79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55817"/>
            <a:ext cx="10515600" cy="1187904"/>
          </a:xfrm>
          <a:solidFill>
            <a:schemeClr val="tx2">
              <a:lumMod val="75000"/>
            </a:schemeClr>
          </a:solidFill>
          <a:ln>
            <a:noFill/>
          </a:ln>
        </p:spPr>
        <p:txBody>
          <a:bodyPr anchor="b">
            <a:normAutofit/>
          </a:bodyPr>
          <a:lstStyle>
            <a:lvl1pPr>
              <a:defRPr sz="44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3091A-6C1C-15D5-194A-82E2BA410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0990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6B33B-4582-2528-6BDF-D7A8F27E0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IE"/>
              <a:t>Confidential</a:t>
            </a:r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B6CF7-09C5-0038-7CCE-F5FA4FEB4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IE"/>
              <a:t>ADOPTION – EU Grant 101070178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A5033-23EE-A204-00BA-858354B6D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4090FF7F-6264-4230-B03F-198857B6B2A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1926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1F32EC-6455-7B90-CB31-E46E86E00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IE"/>
              <a:t>Confidential</a:t>
            </a:r>
            <a:endParaRPr lang="en-I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8D6E5A-CEEC-6897-887C-9E53B3D97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IE"/>
              <a:t>ADOPTION – EU Grant 101070178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7F744-CED9-231F-6F75-DA86C9C62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4090FF7F-6264-4230-B03F-198857B6B2A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795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1370E-1739-41FC-5E70-2CAB9B5C8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400" y="273600"/>
            <a:ext cx="11318400" cy="601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B8BEF-4101-E946-9499-AFA174804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47" y="950400"/>
            <a:ext cx="11318400" cy="5227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E7F0DE89-2DDF-C0A9-DE92-4093B8D4D0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114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IE"/>
              <a:t>Confidential</a:t>
            </a:r>
            <a:endParaRPr lang="en-IE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733AE21-573B-C0E5-D632-8340EB9FD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2947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IE"/>
              <a:t>ADOPTION – EU Grant 101070178</a:t>
            </a:r>
            <a:endParaRPr lang="en-IE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D3CB7AD-C947-556B-B8BE-5937CFA3E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634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4090FF7F-6264-4230-B03F-198857B6B2A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985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0155B6-E9CF-1E64-4F72-717D68124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400" y="273600"/>
            <a:ext cx="11318400" cy="60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D6093-1730-4962-6AD6-D7C993A0F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147" y="950400"/>
            <a:ext cx="11318400" cy="522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3B4F2-A011-587F-4334-BC64780291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114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IE"/>
              <a:t>Confidential</a:t>
            </a:r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CEA9A-1181-E233-2BE0-870C6E460C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8294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IE"/>
              <a:t>ADOPTION – EU Grant 101070178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9665B-EFEE-67F1-7B87-1549F79B77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634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4090FF7F-6264-4230-B03F-198857B6B2A2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56" name="Graphic 55">
            <a:extLst>
              <a:ext uri="{FF2B5EF4-FFF2-40B4-BE49-F238E27FC236}">
                <a16:creationId xmlns:a16="http://schemas.microsoft.com/office/drawing/2014/main" id="{5B29FFB4-4B47-6E11-DD6E-9C22D2CA8A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88233" y="57008"/>
            <a:ext cx="1141079" cy="26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8" r:id="rId3"/>
    <p:sldLayoutId id="2147483650" r:id="rId4"/>
    <p:sldLayoutId id="2147483651" r:id="rId5"/>
    <p:sldLayoutId id="2147483655" r:id="rId6"/>
    <p:sldLayoutId id="2147483657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2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3.sv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DC3B0-CA62-8CA4-C933-C12AF67E8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ADOPTION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C302F-EE52-5CC2-728E-00FE059A00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09/02/2023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0D5161A-30AE-EA5C-156B-B43002643174}"/>
              </a:ext>
            </a:extLst>
          </p:cNvPr>
          <p:cNvSpPr txBox="1">
            <a:spLocks/>
          </p:cNvSpPr>
          <p:nvPr/>
        </p:nvSpPr>
        <p:spPr>
          <a:xfrm>
            <a:off x="2119153" y="745388"/>
            <a:ext cx="9718385" cy="966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Ad</a:t>
            </a:r>
            <a:r>
              <a:rPr lang="en-US" dirty="0"/>
              <a:t>vanced 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dirty="0"/>
              <a:t>-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dirty="0"/>
              <a:t>ackaged Optics Enabling High Efficiency Ar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dirty="0"/>
              <a:t>ificial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dirty="0"/>
              <a:t>ntelligence Workload and Cl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dirty="0"/>
              <a:t>ud Computi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dirty="0"/>
              <a:t>g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12180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ED04F-EF49-E068-7580-0779551D6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Confidential</a:t>
            </a:r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95CA3-4181-9F21-DA10-1FCD4CA24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ADOPTION – EU Grant 101070178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63A04-0757-4B7D-4B2D-21FFAFB1F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FF7F-6264-4230-B03F-198857B6B2A2}" type="slidenum">
              <a:rPr lang="en-IE" smtClean="0"/>
              <a:pPr/>
              <a:t>10</a:t>
            </a:fld>
            <a:endParaRPr lang="en-I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8BFC9-AA4E-F820-CC29-C0B6AAF74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83" y="610072"/>
            <a:ext cx="9215756" cy="537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84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516AF-09AB-B368-C356-A73232740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AEC95-7857-02EA-4B4C-78C868664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Confidential</a:t>
            </a:r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1D0C5-8C93-0900-9A39-96ADB64B6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ADOPTION – EU Grant 101070178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4BF40-58B2-D31E-48B7-369E73CF9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FF7F-6264-4230-B03F-198857B6B2A2}" type="slidenum">
              <a:rPr lang="en-IE" smtClean="0"/>
              <a:pPr/>
              <a:t>11</a:t>
            </a:fld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CB6A83-FC05-E717-6D75-8EC3490A5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511" y="3428999"/>
            <a:ext cx="8064897" cy="2745889"/>
          </a:xfrm>
        </p:spPr>
        <p:txBody>
          <a:bodyPr>
            <a:normAutofit/>
          </a:bodyPr>
          <a:lstStyle/>
          <a:p>
            <a:pPr algn="ctr"/>
            <a:r>
              <a:rPr lang="en-GB" sz="1800" i="1" dirty="0"/>
              <a:t>This project has received funding from the </a:t>
            </a:r>
            <a:r>
              <a:rPr lang="en-GB" sz="1800" dirty="0"/>
              <a:t>European Union’s Horizon Europe innovations actions programme </a:t>
            </a:r>
            <a:r>
              <a:rPr lang="en-GB" sz="1800" i="1" dirty="0"/>
              <a:t>under grant agreement No 101070178</a:t>
            </a:r>
            <a:endParaRPr lang="LID4096" sz="1800" dirty="0"/>
          </a:p>
        </p:txBody>
      </p:sp>
      <p:pic>
        <p:nvPicPr>
          <p:cNvPr id="8" name="Picture 6" descr="Horizon Europe and the Green Deal - webLyzard technology">
            <a:extLst>
              <a:ext uri="{FF2B5EF4-FFF2-40B4-BE49-F238E27FC236}">
                <a16:creationId xmlns:a16="http://schemas.microsoft.com/office/drawing/2014/main" id="{1AAFB9FC-A625-9A3D-5110-6019F5C00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" t="3953" r="3506" b="8737"/>
          <a:stretch/>
        </p:blipFill>
        <p:spPr bwMode="auto">
          <a:xfrm>
            <a:off x="4799856" y="1340768"/>
            <a:ext cx="1970798" cy="188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097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CBF70-76C2-05B3-51C6-18DD06505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ADOPTION – EU Grant 101070178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7D8CF-FBF0-BE35-9C69-12B69257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FF7F-6264-4230-B03F-198857B6B2A2}" type="slidenum">
              <a:rPr lang="en-IE" smtClean="0"/>
              <a:pPr/>
              <a:t>2</a:t>
            </a:fld>
            <a:endParaRPr lang="en-I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F81D86-F619-A8C6-98A9-95B3395BC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592" y="2864834"/>
            <a:ext cx="2473896" cy="15346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87A7ED-DEAB-5B45-11F8-739B51569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773" y="4423544"/>
            <a:ext cx="5785805" cy="17327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97DFBA-AC25-1FA5-8D71-C7B9EFEBF502}"/>
              </a:ext>
            </a:extLst>
          </p:cNvPr>
          <p:cNvSpPr/>
          <p:nvPr/>
        </p:nvSpPr>
        <p:spPr>
          <a:xfrm>
            <a:off x="595994" y="1172564"/>
            <a:ext cx="108217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Develop an advanced co-packaged optics eco-system that enable the evolution of novel network architectures for cloud application</a:t>
            </a:r>
          </a:p>
        </p:txBody>
      </p:sp>
      <p:sp>
        <p:nvSpPr>
          <p:cNvPr id="9" name="Rounded Rectangle 42">
            <a:extLst>
              <a:ext uri="{FF2B5EF4-FFF2-40B4-BE49-F238E27FC236}">
                <a16:creationId xmlns:a16="http://schemas.microsoft.com/office/drawing/2014/main" id="{434F2E42-6490-8ACC-9234-0994D07F2AC1}"/>
              </a:ext>
            </a:extLst>
          </p:cNvPr>
          <p:cNvSpPr/>
          <p:nvPr/>
        </p:nvSpPr>
        <p:spPr>
          <a:xfrm>
            <a:off x="159730" y="2420510"/>
            <a:ext cx="3962850" cy="2019218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0" name="Rounded Rectangle 45">
            <a:extLst>
              <a:ext uri="{FF2B5EF4-FFF2-40B4-BE49-F238E27FC236}">
                <a16:creationId xmlns:a16="http://schemas.microsoft.com/office/drawing/2014/main" id="{8002F89F-E5B9-B3EC-1801-8532A8BE6343}"/>
              </a:ext>
            </a:extLst>
          </p:cNvPr>
          <p:cNvSpPr/>
          <p:nvPr/>
        </p:nvSpPr>
        <p:spPr>
          <a:xfrm>
            <a:off x="232682" y="1104508"/>
            <a:ext cx="11405507" cy="103779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A4F631-8540-89DA-8036-5D49A57B10DC}"/>
              </a:ext>
            </a:extLst>
          </p:cNvPr>
          <p:cNvSpPr/>
          <p:nvPr/>
        </p:nvSpPr>
        <p:spPr>
          <a:xfrm>
            <a:off x="8859773" y="3396002"/>
            <a:ext cx="2884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Dynamic allocation of flows – big data stream</a:t>
            </a:r>
          </a:p>
        </p:txBody>
      </p:sp>
      <p:sp>
        <p:nvSpPr>
          <p:cNvPr id="12" name="Rounded Rectangle 59">
            <a:extLst>
              <a:ext uri="{FF2B5EF4-FFF2-40B4-BE49-F238E27FC236}">
                <a16:creationId xmlns:a16="http://schemas.microsoft.com/office/drawing/2014/main" id="{3C2BD92C-2CC7-E7CF-16F2-55404E197D8E}"/>
              </a:ext>
            </a:extLst>
          </p:cNvPr>
          <p:cNvSpPr/>
          <p:nvPr/>
        </p:nvSpPr>
        <p:spPr>
          <a:xfrm>
            <a:off x="8808667" y="3414359"/>
            <a:ext cx="2771702" cy="56364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E57B0D6-B63A-CCBF-97BA-45B100125C9D}"/>
              </a:ext>
            </a:extLst>
          </p:cNvPr>
          <p:cNvSpPr/>
          <p:nvPr/>
        </p:nvSpPr>
        <p:spPr>
          <a:xfrm>
            <a:off x="6719412" y="3408565"/>
            <a:ext cx="2106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Large Radix and flat architecture</a:t>
            </a:r>
          </a:p>
        </p:txBody>
      </p:sp>
      <p:sp>
        <p:nvSpPr>
          <p:cNvPr id="82" name="Rounded Rectangle 61">
            <a:extLst>
              <a:ext uri="{FF2B5EF4-FFF2-40B4-BE49-F238E27FC236}">
                <a16:creationId xmlns:a16="http://schemas.microsoft.com/office/drawing/2014/main" id="{F191565A-E965-2323-D60E-7431741E6DCB}"/>
              </a:ext>
            </a:extLst>
          </p:cNvPr>
          <p:cNvSpPr/>
          <p:nvPr/>
        </p:nvSpPr>
        <p:spPr>
          <a:xfrm>
            <a:off x="6743938" y="3433863"/>
            <a:ext cx="1957387" cy="56364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6A76E001-81B6-775B-307D-8212344E4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66" y="4772671"/>
            <a:ext cx="5336664" cy="1432186"/>
          </a:xfrm>
          <a:prstGeom prst="rect">
            <a:avLst/>
          </a:prstGeom>
        </p:spPr>
      </p:pic>
      <p:sp>
        <p:nvSpPr>
          <p:cNvPr id="85" name="Right Arrow 69">
            <a:extLst>
              <a:ext uri="{FF2B5EF4-FFF2-40B4-BE49-F238E27FC236}">
                <a16:creationId xmlns:a16="http://schemas.microsoft.com/office/drawing/2014/main" id="{D4C930A9-5C03-A8D8-0F55-877C835AF58A}"/>
              </a:ext>
            </a:extLst>
          </p:cNvPr>
          <p:cNvSpPr/>
          <p:nvPr/>
        </p:nvSpPr>
        <p:spPr>
          <a:xfrm rot="19342698">
            <a:off x="3326346" y="4279547"/>
            <a:ext cx="1218229" cy="38555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86" name="Right Arrow 70">
            <a:extLst>
              <a:ext uri="{FF2B5EF4-FFF2-40B4-BE49-F238E27FC236}">
                <a16:creationId xmlns:a16="http://schemas.microsoft.com/office/drawing/2014/main" id="{1FB67745-DF2D-D1EA-D98B-51B10730FE59}"/>
              </a:ext>
            </a:extLst>
          </p:cNvPr>
          <p:cNvSpPr/>
          <p:nvPr/>
        </p:nvSpPr>
        <p:spPr>
          <a:xfrm rot="2121401">
            <a:off x="6592976" y="4113279"/>
            <a:ext cx="790508" cy="38555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C36C6EA-24CA-F33B-DEF0-E3EC63938E05}"/>
              </a:ext>
            </a:extLst>
          </p:cNvPr>
          <p:cNvSpPr/>
          <p:nvPr/>
        </p:nvSpPr>
        <p:spPr>
          <a:xfrm>
            <a:off x="7045430" y="2456846"/>
            <a:ext cx="4841770" cy="81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Classic hyper-scale cloud application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Edge cloud A.I. </a:t>
            </a:r>
          </a:p>
        </p:txBody>
      </p: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95C6B7A9-FA33-72E6-98BE-EBC0DB91CF45}"/>
              </a:ext>
            </a:extLst>
          </p:cNvPr>
          <p:cNvSpPr txBox="1">
            <a:spLocks/>
          </p:cNvSpPr>
          <p:nvPr/>
        </p:nvSpPr>
        <p:spPr>
          <a:xfrm>
            <a:off x="265901" y="2527198"/>
            <a:ext cx="3856679" cy="2288859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>
            <a:lvl1pPr marL="0" indent="0" algn="l" defTabSz="914034" rtl="0" eaLnBrk="1" latinLnBrk="0" hangingPunct="1">
              <a:lnSpc>
                <a:spcPct val="100000"/>
              </a:lnSpc>
              <a:spcBef>
                <a:spcPts val="1799"/>
              </a:spcBef>
              <a:buFont typeface="Wingdings" panose="05000000000000000000" pitchFamily="2" charset="2"/>
              <a:buNone/>
              <a:defRPr sz="2399" kern="1200" baseline="0">
                <a:solidFill>
                  <a:schemeClr val="tx1"/>
                </a:solidFill>
                <a:latin typeface="+mn-lt"/>
                <a:ea typeface="+mn-ea"/>
                <a:cs typeface="Tahoma" panose="020B0604030504040204" pitchFamily="34" charset="0"/>
              </a:defRPr>
            </a:lvl1pPr>
            <a:lvl2pPr marL="359856" indent="-359856" algn="l" defTabSz="914034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SzPct val="93000"/>
              <a:buFontTx/>
              <a:buBlip>
                <a:blip r:embed="rId5"/>
              </a:buBlip>
              <a:defRPr sz="2399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2pPr>
            <a:lvl3pPr marL="719712" indent="-359856" algn="l" defTabSz="914034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93000"/>
              <a:buFontTx/>
              <a:buBlip>
                <a:blip r:embed="rId5"/>
              </a:buBlip>
              <a:defRPr sz="1999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3pPr>
            <a:lvl4pPr marL="1007597" indent="-287885" algn="l" defTabSz="91403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ct val="93000"/>
              <a:buFontTx/>
              <a:buBlip>
                <a:blip r:embed="rId5"/>
              </a:buBlip>
              <a:defRPr sz="1799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4pPr>
            <a:lvl5pPr marL="359856" indent="-359856" algn="l" defTabSz="914034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+mj-lt"/>
              <a:buAutoNum type="arabicPeriod"/>
              <a:defRPr sz="2399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5pPr>
            <a:lvl6pPr marL="719712" indent="-359856" algn="l" defTabSz="914034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+mj-lt"/>
              <a:buAutoNum type="arabicParenR"/>
              <a:defRPr sz="1999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6pPr>
            <a:lvl7pPr marL="1007597" indent="-287885" algn="l" defTabSz="91403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+mj-lt"/>
              <a:buAutoNum type="alphaLcParenR"/>
              <a:defRPr sz="1799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7pPr>
            <a:lvl8pPr marL="0" indent="0" algn="l" defTabSz="91403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99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8pPr>
            <a:lvl9pPr marL="3884646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Targeting application for 204.8Tb/s switches – beyond 2026  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Optical ports 6.4Tb/s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100Gb/s NRZ – 3pJ/bit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16</a:t>
            </a:r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λ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 x 4 fibres</a:t>
            </a:r>
          </a:p>
        </p:txBody>
      </p:sp>
      <p:sp>
        <p:nvSpPr>
          <p:cNvPr id="90" name="Title 89">
            <a:extLst>
              <a:ext uri="{FF2B5EF4-FFF2-40B4-BE49-F238E27FC236}">
                <a16:creationId xmlns:a16="http://schemas.microsoft.com/office/drawing/2014/main" id="{8405FB29-FDD1-6F33-716E-4436DB226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ADOPTION Project</a:t>
            </a:r>
          </a:p>
        </p:txBody>
      </p:sp>
    </p:spTree>
    <p:extLst>
      <p:ext uri="{BB962C8B-B14F-4D97-AF65-F5344CB8AC3E}">
        <p14:creationId xmlns:p14="http://schemas.microsoft.com/office/powerpoint/2010/main" val="2269939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067" y="859107"/>
            <a:ext cx="6270103" cy="54411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DDC14B-B9DD-C3C6-04F9-10B5821CC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Consortium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A9D75-585D-5DF2-F5FD-E9E9198A7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ADOPTION – EU Grant 101070178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14062-10B8-A37E-4D57-66B95057A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FF7F-6264-4230-B03F-198857B6B2A2}" type="slidenum">
              <a:rPr lang="en-IE" smtClean="0"/>
              <a:pPr/>
              <a:t>3</a:t>
            </a:fld>
            <a:endParaRPr lang="en-IE"/>
          </a:p>
        </p:txBody>
      </p:sp>
      <p:pic>
        <p:nvPicPr>
          <p:cNvPr id="8" name="Picture 2" descr="huawei logo">
            <a:extLst>
              <a:ext uri="{FF2B5EF4-FFF2-40B4-BE49-F238E27FC236}">
                <a16:creationId xmlns:a16="http://schemas.microsoft.com/office/drawing/2014/main" id="{A1D27901-9B8A-4EC2-7CC8-E740A5BC0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4216" y="4378358"/>
            <a:ext cx="1080000" cy="24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ogo">
            <a:extLst>
              <a:ext uri="{FF2B5EF4-FFF2-40B4-BE49-F238E27FC236}">
                <a16:creationId xmlns:a16="http://schemas.microsoft.com/office/drawing/2014/main" id="{4A596D51-9CA3-B893-51D2-E6855DA1F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061" y="3716371"/>
            <a:ext cx="1471161" cy="42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Media Corner - Tyndall National Institute">
            <a:extLst>
              <a:ext uri="{FF2B5EF4-FFF2-40B4-BE49-F238E27FC236}">
                <a16:creationId xmlns:a16="http://schemas.microsoft.com/office/drawing/2014/main" id="{3B20BC05-63DC-DC5D-8F1D-E258676FA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868" y="2693663"/>
            <a:ext cx="1219199" cy="47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SENKO Advanced Components, Inc. » Innovative Optical Interconnect Solutions">
            <a:extLst>
              <a:ext uri="{FF2B5EF4-FFF2-40B4-BE49-F238E27FC236}">
                <a16:creationId xmlns:a16="http://schemas.microsoft.com/office/drawing/2014/main" id="{80CC631A-6E22-1866-13A0-446B9E9CB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466" y="1551146"/>
            <a:ext cx="758372" cy="2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>
            <a:extLst>
              <a:ext uri="{FF2B5EF4-FFF2-40B4-BE49-F238E27FC236}">
                <a16:creationId xmlns:a16="http://schemas.microsoft.com/office/drawing/2014/main" id="{11E883BE-F329-72F4-2DE0-A9993306B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637" y="2165853"/>
            <a:ext cx="1145894" cy="28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logo UGent-imec">
            <a:extLst>
              <a:ext uri="{FF2B5EF4-FFF2-40B4-BE49-F238E27FC236}">
                <a16:creationId xmlns:a16="http://schemas.microsoft.com/office/drawing/2014/main" id="{AC87C51D-6785-8413-A55F-04DD93409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144" y="3312168"/>
            <a:ext cx="1031890" cy="76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4B987AC5-F22A-E3C6-87FF-2A37A3FC54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52670" y="1594487"/>
            <a:ext cx="693248" cy="50244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7289E4B-DE72-ED7D-798B-D8B8E53B2250}"/>
              </a:ext>
            </a:extLst>
          </p:cNvPr>
          <p:cNvCxnSpPr>
            <a:cxnSpLocks/>
          </p:cNvCxnSpPr>
          <p:nvPr/>
        </p:nvCxnSpPr>
        <p:spPr>
          <a:xfrm>
            <a:off x="6129196" y="3076946"/>
            <a:ext cx="655320" cy="536938"/>
          </a:xfrm>
          <a:prstGeom prst="line">
            <a:avLst/>
          </a:prstGeom>
          <a:ln w="1270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E2CC449-3EDC-7869-D0F7-96F1A66E60C2}"/>
              </a:ext>
            </a:extLst>
          </p:cNvPr>
          <p:cNvCxnSpPr>
            <a:cxnSpLocks/>
          </p:cNvCxnSpPr>
          <p:nvPr/>
        </p:nvCxnSpPr>
        <p:spPr>
          <a:xfrm>
            <a:off x="6402769" y="2500615"/>
            <a:ext cx="507274" cy="1085578"/>
          </a:xfrm>
          <a:prstGeom prst="line">
            <a:avLst/>
          </a:prstGeom>
          <a:ln w="1270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07C8BA0-A8A8-6FF7-F89D-86F57D6D895C}"/>
              </a:ext>
            </a:extLst>
          </p:cNvPr>
          <p:cNvCxnSpPr>
            <a:cxnSpLocks/>
          </p:cNvCxnSpPr>
          <p:nvPr/>
        </p:nvCxnSpPr>
        <p:spPr>
          <a:xfrm flipH="1">
            <a:off x="6981439" y="2115100"/>
            <a:ext cx="117855" cy="1378787"/>
          </a:xfrm>
          <a:prstGeom prst="line">
            <a:avLst/>
          </a:prstGeom>
          <a:ln w="1270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21E4E3D-C49B-304F-1FEA-EC3EF22E1642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7495473" y="1842218"/>
            <a:ext cx="645179" cy="2005032"/>
          </a:xfrm>
          <a:prstGeom prst="line">
            <a:avLst/>
          </a:prstGeom>
          <a:ln w="1270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1A89915-1A59-1984-F63E-C43FC1A3C8F5}"/>
              </a:ext>
            </a:extLst>
          </p:cNvPr>
          <p:cNvCxnSpPr>
            <a:cxnSpLocks/>
          </p:cNvCxnSpPr>
          <p:nvPr/>
        </p:nvCxnSpPr>
        <p:spPr>
          <a:xfrm>
            <a:off x="5893932" y="3853837"/>
            <a:ext cx="1968718" cy="125777"/>
          </a:xfrm>
          <a:prstGeom prst="line">
            <a:avLst/>
          </a:prstGeom>
          <a:ln w="1270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5168F1A-8570-C867-56B3-C684665CD84B}"/>
              </a:ext>
            </a:extLst>
          </p:cNvPr>
          <p:cNvCxnSpPr>
            <a:cxnSpLocks/>
          </p:cNvCxnSpPr>
          <p:nvPr/>
        </p:nvCxnSpPr>
        <p:spPr>
          <a:xfrm flipV="1">
            <a:off x="5946122" y="4412630"/>
            <a:ext cx="2610394" cy="129269"/>
          </a:xfrm>
          <a:prstGeom prst="line">
            <a:avLst/>
          </a:prstGeom>
          <a:ln w="1270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7CFC391-FAA3-306C-F479-BBC5C9755F90}"/>
              </a:ext>
            </a:extLst>
          </p:cNvPr>
          <p:cNvCxnSpPr>
            <a:cxnSpLocks/>
          </p:cNvCxnSpPr>
          <p:nvPr/>
        </p:nvCxnSpPr>
        <p:spPr>
          <a:xfrm flipH="1">
            <a:off x="8042233" y="2585085"/>
            <a:ext cx="1887584" cy="1285876"/>
          </a:xfrm>
          <a:prstGeom prst="line">
            <a:avLst/>
          </a:prstGeom>
          <a:ln w="1270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A383B51-7B62-1051-9C9E-A582F22FDC37}"/>
              </a:ext>
            </a:extLst>
          </p:cNvPr>
          <p:cNvCxnSpPr>
            <a:cxnSpLocks/>
          </p:cNvCxnSpPr>
          <p:nvPr/>
        </p:nvCxnSpPr>
        <p:spPr>
          <a:xfrm flipH="1">
            <a:off x="8037878" y="3139513"/>
            <a:ext cx="2109653" cy="741589"/>
          </a:xfrm>
          <a:prstGeom prst="line">
            <a:avLst/>
          </a:prstGeom>
          <a:ln w="1270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 descr="Shape&#10;&#10;Description automatically generated with medium confidence">
            <a:extLst>
              <a:ext uri="{FF2B5EF4-FFF2-40B4-BE49-F238E27FC236}">
                <a16:creationId xmlns:a16="http://schemas.microsoft.com/office/drawing/2014/main" id="{8B7215D1-C08E-494A-10FF-6EAB9EC5900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428" y="2808311"/>
            <a:ext cx="1085074" cy="261578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1397E4A-F8E6-5632-A796-D50EB0610250}"/>
              </a:ext>
            </a:extLst>
          </p:cNvPr>
          <p:cNvCxnSpPr>
            <a:cxnSpLocks/>
          </p:cNvCxnSpPr>
          <p:nvPr/>
        </p:nvCxnSpPr>
        <p:spPr>
          <a:xfrm flipH="1">
            <a:off x="8766415" y="3569559"/>
            <a:ext cx="1163402" cy="169827"/>
          </a:xfrm>
          <a:prstGeom prst="line">
            <a:avLst/>
          </a:prstGeom>
          <a:ln w="1270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18" descr="Fraunhofer IZM – Re-FREAM">
            <a:extLst>
              <a:ext uri="{FF2B5EF4-FFF2-40B4-BE49-F238E27FC236}">
                <a16:creationId xmlns:a16="http://schemas.microsoft.com/office/drawing/2014/main" id="{8900B907-C772-0AED-7E82-55AC0CB62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550" y="3416628"/>
            <a:ext cx="1284665" cy="35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7CD2EE6-C1B7-7A99-508D-74B1E33EDFFA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9001098" y="3930358"/>
            <a:ext cx="941963" cy="174111"/>
          </a:xfrm>
          <a:prstGeom prst="line">
            <a:avLst/>
          </a:prstGeom>
          <a:ln w="1270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1" name="Content Placeholder 3">
            <a:extLst>
              <a:ext uri="{FF2B5EF4-FFF2-40B4-BE49-F238E27FC236}">
                <a16:creationId xmlns:a16="http://schemas.microsoft.com/office/drawing/2014/main" id="{34305334-AC9C-BC41-290B-4665F0C8A6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5164"/>
              </p:ext>
            </p:extLst>
          </p:nvPr>
        </p:nvGraphicFramePr>
        <p:xfrm>
          <a:off x="250062" y="919272"/>
          <a:ext cx="4289575" cy="4856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50">
                  <a:extLst>
                    <a:ext uri="{9D8B030D-6E8A-4147-A177-3AD203B41FA5}">
                      <a16:colId xmlns:a16="http://schemas.microsoft.com/office/drawing/2014/main" val="1509672362"/>
                    </a:ext>
                  </a:extLst>
                </a:gridCol>
                <a:gridCol w="1092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068">
                  <a:extLst>
                    <a:ext uri="{9D8B030D-6E8A-4147-A177-3AD203B41FA5}">
                      <a16:colId xmlns:a16="http://schemas.microsoft.com/office/drawing/2014/main" val="2589597320"/>
                    </a:ext>
                  </a:extLst>
                </a:gridCol>
                <a:gridCol w="865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078"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Short Name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109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1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+mn-lt"/>
                        </a:rPr>
                        <a:t>Tyndall (Coordinator)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TNI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Academia</a:t>
                      </a:r>
                      <a:endParaRPr lang="en-US" sz="1200" b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200" b="0" dirty="0"/>
                        <a:t>Ireland</a:t>
                      </a:r>
                      <a:endParaRPr lang="en-US" sz="1200" b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992">
                <a:tc>
                  <a:txBody>
                    <a:bodyPr/>
                    <a:lstStyle/>
                    <a:p>
                      <a:pPr marL="0" marR="0" lvl="0" indent="0" algn="ctr" defTabSz="9140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2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+mn-lt"/>
                        </a:rPr>
                        <a:t>Argotech</a:t>
                      </a:r>
                      <a:endParaRPr lang="en-US" sz="12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0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AT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0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/>
                        <a:t>Industry</a:t>
                      </a:r>
                      <a:endParaRPr lang="en-US" sz="1200" b="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0" i="0" dirty="0"/>
                        <a:t>Czech</a:t>
                      </a:r>
                      <a:r>
                        <a:rPr lang="en-GB" sz="1200" b="0" i="0" baseline="0" dirty="0"/>
                        <a:t> Republic</a:t>
                      </a:r>
                      <a:endParaRPr lang="en-US" sz="1200" b="0" i="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869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+mn-lt"/>
                        </a:rPr>
                        <a:t>Huawei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HWDU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Industry</a:t>
                      </a:r>
                      <a:endParaRPr lang="en-US" sz="1200" b="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200" b="0" i="0" dirty="0"/>
                        <a:t>Germany</a:t>
                      </a:r>
                      <a:endParaRPr lang="en-US" sz="1200" b="0" i="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657">
                <a:tc>
                  <a:txBody>
                    <a:bodyPr/>
                    <a:lstStyle/>
                    <a:p>
                      <a:pPr marL="0" marR="0" lvl="0" indent="0" algn="ctr" defTabSz="9140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4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+mn-lt"/>
                        </a:rPr>
                        <a:t>MicroAlign</a:t>
                      </a:r>
                      <a:endParaRPr lang="en-US" sz="12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MA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SME</a:t>
                      </a:r>
                      <a:endParaRPr lang="en-US" sz="1200" b="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200" b="0" dirty="0"/>
                        <a:t>Netherlands</a:t>
                      </a:r>
                      <a:endParaRPr lang="en-US" sz="1200" b="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7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华文细黑" pitchFamily="2" charset="-122"/>
                        </a:rPr>
                        <a:t>5</a:t>
                      </a:r>
                    </a:p>
                  </a:txBody>
                  <a:tcPr marL="72000" marR="36195" marT="36195" marB="36195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</a:rPr>
                        <a:t>Pilot Photonics</a:t>
                      </a:r>
                    </a:p>
                  </a:txBody>
                  <a:tcPr marL="72000" marR="36195" marT="36195" marB="36195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de-DE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PIL</a:t>
                      </a:r>
                    </a:p>
                  </a:txBody>
                  <a:tcPr marL="72000" marR="36195" marT="36195" marB="36195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de-DE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SME</a:t>
                      </a:r>
                    </a:p>
                  </a:txBody>
                  <a:tcPr marL="72000" marR="36195" marT="36195" marB="36195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Ireland</a:t>
                      </a:r>
                    </a:p>
                  </a:txBody>
                  <a:tcPr marL="72000" marR="36195" marT="36195" marB="36195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747">
                <a:tc>
                  <a:txBody>
                    <a:bodyPr/>
                    <a:lstStyle/>
                    <a:p>
                      <a:pPr marL="0" marR="0" lvl="0" indent="0" algn="ctr" defTabSz="9140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6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+mn-lt"/>
                        </a:rPr>
                        <a:t>TU/e</a:t>
                      </a:r>
                      <a:endParaRPr lang="en-US" sz="12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TU/e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Academia</a:t>
                      </a:r>
                      <a:endParaRPr lang="en-US" sz="1200" b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200" b="0" dirty="0"/>
                        <a:t>Netherlands</a:t>
                      </a:r>
                      <a:endParaRPr lang="en-US" sz="1200" b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423">
                <a:tc>
                  <a:txBody>
                    <a:bodyPr/>
                    <a:lstStyle/>
                    <a:p>
                      <a:pPr marL="0" marR="0" lvl="0" indent="0" algn="ctr" defTabSz="9140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7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</a:rPr>
                        <a:t>IMEC/Ghent</a:t>
                      </a:r>
                      <a:r>
                        <a:rPr lang="en-US" sz="1200" b="0" baseline="0" dirty="0">
                          <a:latin typeface="+mn-lt"/>
                        </a:rPr>
                        <a:t> </a:t>
                      </a:r>
                      <a:endParaRPr lang="en-US" sz="12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IMEC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Academia</a:t>
                      </a:r>
                      <a:endParaRPr lang="en-US" sz="1200" b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200" b="0" dirty="0"/>
                        <a:t>Belgium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215">
                <a:tc>
                  <a:txBody>
                    <a:bodyPr/>
                    <a:lstStyle/>
                    <a:p>
                      <a:pPr marL="0" marR="0" lvl="0" indent="0" algn="ctr" defTabSz="9140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8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pc="0" dirty="0">
                          <a:latin typeface="+mn-lt"/>
                        </a:rPr>
                        <a:t>Resolute Photonics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0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RSL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0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SME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0" i="0" dirty="0"/>
                        <a:t>Ireland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714600"/>
                  </a:ext>
                </a:extLst>
              </a:tr>
              <a:tr h="270215">
                <a:tc>
                  <a:txBody>
                    <a:bodyPr/>
                    <a:lstStyle/>
                    <a:p>
                      <a:pPr marL="0" marR="0" lvl="0" indent="0" algn="ctr" defTabSz="9140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9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pc="0" dirty="0">
                          <a:latin typeface="+mn-lt"/>
                        </a:rPr>
                        <a:t>Fraunhofer IZM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0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Fraunhofer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0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/>
                        <a:t>Academia</a:t>
                      </a:r>
                      <a:endParaRPr lang="en-US" sz="1200" b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0" dirty="0"/>
                        <a:t>Germany</a:t>
                      </a:r>
                      <a:endParaRPr lang="en-US" sz="1200" b="0" i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215">
                <a:tc>
                  <a:txBody>
                    <a:bodyPr/>
                    <a:lstStyle/>
                    <a:p>
                      <a:pPr marL="0" marR="0" lvl="0" indent="0" algn="ctr" defTabSz="9140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10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</a:rPr>
                        <a:t>SENKO Advanced Components (Euro) Ltd.</a:t>
                      </a:r>
                      <a:endParaRPr kumimoji="0" lang="de-DE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0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SNK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0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Industry</a:t>
                      </a:r>
                      <a:endParaRPr lang="en-US" sz="1200" b="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e-DE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Industry</a:t>
                      </a:r>
                      <a:endParaRPr lang="en-US" sz="1200" b="0" i="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419498"/>
                  </a:ext>
                </a:extLst>
              </a:tr>
            </a:tbl>
          </a:graphicData>
        </a:graphic>
      </p:graphicFrame>
      <p:sp>
        <p:nvSpPr>
          <p:cNvPr id="1032" name="TextBox 1031">
            <a:extLst>
              <a:ext uri="{FF2B5EF4-FFF2-40B4-BE49-F238E27FC236}">
                <a16:creationId xmlns:a16="http://schemas.microsoft.com/office/drawing/2014/main" id="{7DBA1597-2374-7407-9F12-6AA0FD6405B8}"/>
              </a:ext>
            </a:extLst>
          </p:cNvPr>
          <p:cNvSpPr txBox="1"/>
          <p:nvPr/>
        </p:nvSpPr>
        <p:spPr>
          <a:xfrm>
            <a:off x="7095308" y="520835"/>
            <a:ext cx="2574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>
                <a:latin typeface="Arial Black" panose="020B0A04020102020204" pitchFamily="34" charset="0"/>
              </a:rPr>
              <a:t>01/01/2023 – 31/12/2025 </a:t>
            </a:r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52D47226-8335-4149-979C-85C2989B37DF}"/>
              </a:ext>
            </a:extLst>
          </p:cNvPr>
          <p:cNvSpPr txBox="1"/>
          <p:nvPr/>
        </p:nvSpPr>
        <p:spPr>
          <a:xfrm>
            <a:off x="9742608" y="413113"/>
            <a:ext cx="2510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E" sz="1400" dirty="0">
                <a:latin typeface="Arial Black" panose="020B0A04020102020204" pitchFamily="34" charset="0"/>
              </a:rPr>
              <a:t>Project Budget : 6.4M </a:t>
            </a:r>
            <a:r>
              <a:rPr lang="en-IE" sz="1400" dirty="0">
                <a:latin typeface="Arial Black" panose="020B0A04020102020204" pitchFamily="34" charset="0"/>
                <a:cs typeface="Calibri" panose="020F0502020204030204" pitchFamily="34" charset="0"/>
              </a:rPr>
              <a:t>€</a:t>
            </a:r>
          </a:p>
          <a:p>
            <a:pPr algn="r"/>
            <a:r>
              <a:rPr lang="en-IE" sz="1400" dirty="0">
                <a:latin typeface="Arial Black" panose="020B0A04020102020204" pitchFamily="34" charset="0"/>
                <a:cs typeface="Calibri" panose="020F0502020204030204" pitchFamily="34" charset="0"/>
              </a:rPr>
              <a:t>EU Contribution: 5.5M €</a:t>
            </a:r>
            <a:endParaRPr lang="en-IE" sz="1400" dirty="0">
              <a:latin typeface="Arial Black" panose="020B0A04020102020204" pitchFamily="34" charset="0"/>
            </a:endParaRPr>
          </a:p>
        </p:txBody>
      </p:sp>
      <p:pic>
        <p:nvPicPr>
          <p:cNvPr id="3" name="Picture 28">
            <a:extLst>
              <a:ext uri="{FF2B5EF4-FFF2-40B4-BE49-F238E27FC236}">
                <a16:creationId xmlns:a16="http://schemas.microsoft.com/office/drawing/2014/main" id="{4B7FCEC2-DA2C-5687-08CF-1F28C2622C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75" t="-1182" r="-821" b="-20552"/>
          <a:stretch/>
        </p:blipFill>
        <p:spPr bwMode="auto">
          <a:xfrm>
            <a:off x="9913801" y="2364127"/>
            <a:ext cx="1102774" cy="27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166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F733A-6EAE-6ABE-5DD0-391642E4B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Ambition: Co-Packaged Optics Ecosystem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BFC9A-103B-5462-C908-6B7ED608F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ADOPTION – EU Grant 101070178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BF2C3-2B61-74BA-41D7-7E367439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FF7F-6264-4230-B03F-198857B6B2A2}" type="slidenum">
              <a:rPr lang="en-IE" smtClean="0"/>
              <a:pPr/>
              <a:t>4</a:t>
            </a:fld>
            <a:endParaRPr lang="en-I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97DFBA-AC25-1FA5-8D71-C7B9EFEBF502}"/>
              </a:ext>
            </a:extLst>
          </p:cNvPr>
          <p:cNvSpPr/>
          <p:nvPr/>
        </p:nvSpPr>
        <p:spPr>
          <a:xfrm>
            <a:off x="1005889" y="4424138"/>
            <a:ext cx="102689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a complete value chain from chip fabrication, to advanced assembly, system integration and to the deployment by cloud computing operators.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standardisation – training – synergies with other EU consortia/Pilot lines etc…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565280-EA92-B41B-46B4-197729424736}"/>
              </a:ext>
            </a:extLst>
          </p:cNvPr>
          <p:cNvGrpSpPr/>
          <p:nvPr/>
        </p:nvGrpSpPr>
        <p:grpSpPr>
          <a:xfrm>
            <a:off x="2051379" y="1135411"/>
            <a:ext cx="7752764" cy="3243005"/>
            <a:chOff x="2051379" y="1135411"/>
            <a:chExt cx="7752764" cy="324300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F6BAAC-C929-949B-333B-049B99140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77340" y="1135411"/>
              <a:ext cx="7626803" cy="3243005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AC67BD0-8456-6BE8-A120-2E5A048ED2E3}"/>
                </a:ext>
              </a:extLst>
            </p:cNvPr>
            <p:cNvSpPr/>
            <p:nvPr/>
          </p:nvSpPr>
          <p:spPr>
            <a:xfrm>
              <a:off x="2207623" y="3013166"/>
              <a:ext cx="683623" cy="309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8" name="Picture 28">
              <a:extLst>
                <a:ext uri="{FF2B5EF4-FFF2-40B4-BE49-F238E27FC236}">
                  <a16:creationId xmlns:a16="http://schemas.microsoft.com/office/drawing/2014/main" id="{557B5050-B1A8-CF9A-043B-A219995CDA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675" t="-1182" r="-821" b="-20552"/>
            <a:stretch/>
          </p:blipFill>
          <p:spPr bwMode="auto">
            <a:xfrm>
              <a:off x="2051379" y="3025999"/>
              <a:ext cx="860220" cy="211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5750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F733A-6EAE-6ABE-5DD0-391642E4B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 1: Novel Optical Switching Architectures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38666" y="829385"/>
            <a:ext cx="10883585" cy="1072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targeting artificial intelligence (AI) training and flatter electrical switching networks in data centres.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BFC9A-103B-5462-C908-6B7ED608F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ADOPTION – EU Grant 101070178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BF2C3-2B61-74BA-41D7-7E367439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FF7F-6264-4230-B03F-198857B6B2A2}" type="slidenum">
              <a:rPr lang="en-IE" smtClean="0"/>
              <a:pPr/>
              <a:t>5</a:t>
            </a:fld>
            <a:endParaRPr lang="en-I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51" y="1613386"/>
            <a:ext cx="9637559" cy="2883108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5C6B7A9-FA33-72E6-98BE-EBC0DB91CF45}"/>
              </a:ext>
            </a:extLst>
          </p:cNvPr>
          <p:cNvSpPr txBox="1">
            <a:spLocks/>
          </p:cNvSpPr>
          <p:nvPr/>
        </p:nvSpPr>
        <p:spPr>
          <a:xfrm>
            <a:off x="790413" y="4470662"/>
            <a:ext cx="5507064" cy="1470353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>
            <a:lvl1pPr marL="0" indent="0" algn="l" defTabSz="914034" rtl="0" eaLnBrk="1" latinLnBrk="0" hangingPunct="1">
              <a:lnSpc>
                <a:spcPct val="100000"/>
              </a:lnSpc>
              <a:spcBef>
                <a:spcPts val="1799"/>
              </a:spcBef>
              <a:buFont typeface="Wingdings" panose="05000000000000000000" pitchFamily="2" charset="2"/>
              <a:buNone/>
              <a:defRPr sz="2399" kern="1200" baseline="0">
                <a:solidFill>
                  <a:schemeClr val="tx1"/>
                </a:solidFill>
                <a:latin typeface="+mn-lt"/>
                <a:ea typeface="+mn-ea"/>
                <a:cs typeface="Tahoma" panose="020B0604030504040204" pitchFamily="34" charset="0"/>
              </a:defRPr>
            </a:lvl1pPr>
            <a:lvl2pPr marL="359856" indent="-359856" algn="l" defTabSz="914034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SzPct val="93000"/>
              <a:buFontTx/>
              <a:buBlip>
                <a:blip r:embed="rId4"/>
              </a:buBlip>
              <a:defRPr sz="2399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2pPr>
            <a:lvl3pPr marL="719712" indent="-359856" algn="l" defTabSz="914034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93000"/>
              <a:buFontTx/>
              <a:buBlip>
                <a:blip r:embed="rId4"/>
              </a:buBlip>
              <a:defRPr sz="1999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3pPr>
            <a:lvl4pPr marL="1007597" indent="-287885" algn="l" defTabSz="91403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ct val="93000"/>
              <a:buFontTx/>
              <a:buBlip>
                <a:blip r:embed="rId4"/>
              </a:buBlip>
              <a:defRPr sz="1799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4pPr>
            <a:lvl5pPr marL="359856" indent="-359856" algn="l" defTabSz="914034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+mj-lt"/>
              <a:buAutoNum type="arabicPeriod"/>
              <a:defRPr sz="2399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5pPr>
            <a:lvl6pPr marL="719712" indent="-359856" algn="l" defTabSz="914034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+mj-lt"/>
              <a:buAutoNum type="arabicParenR"/>
              <a:defRPr sz="1999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6pPr>
            <a:lvl7pPr marL="1007597" indent="-287885" algn="l" defTabSz="91403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+mj-lt"/>
              <a:buAutoNum type="alphaLcParenR"/>
              <a:defRPr sz="1799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7pPr>
            <a:lvl8pPr marL="0" indent="0" algn="l" defTabSz="91403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99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8pPr>
            <a:lvl9pPr marL="3884646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High capacity co-packaged electronic switch 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204.8Tb/s  - 32 ports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6.4Tb/s per port: (100Gb/s NRZ x 16</a:t>
            </a:r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λ</a:t>
            </a:r>
            <a:r>
              <a:rPr lang="en-IE" sz="2000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 x 4 fibres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Low power 3pJ/bit, Low cost 50cent/Gb/</a:t>
            </a:r>
            <a:r>
              <a:rPr lang="en-IE" sz="2000" dirty="0">
                <a:solidFill>
                  <a:schemeClr val="tx2">
                    <a:lumMod val="75000"/>
                  </a:schemeClr>
                </a:solidFill>
              </a:rPr>
              <a:t>s</a:t>
            </a:r>
            <a:endParaRPr lang="en-GB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93037-52AC-B22A-4606-18A0BEA9D353}"/>
              </a:ext>
            </a:extLst>
          </p:cNvPr>
          <p:cNvSpPr txBox="1">
            <a:spLocks/>
          </p:cNvSpPr>
          <p:nvPr/>
        </p:nvSpPr>
        <p:spPr>
          <a:xfrm>
            <a:off x="6142495" y="4424168"/>
            <a:ext cx="5863525" cy="1475518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>
            <a:lvl1pPr marL="0" indent="0" algn="l" defTabSz="914034" rtl="0" eaLnBrk="1" latinLnBrk="0" hangingPunct="1">
              <a:lnSpc>
                <a:spcPct val="100000"/>
              </a:lnSpc>
              <a:spcBef>
                <a:spcPts val="1799"/>
              </a:spcBef>
              <a:buFont typeface="Wingdings" panose="05000000000000000000" pitchFamily="2" charset="2"/>
              <a:buNone/>
              <a:defRPr sz="2399" kern="1200" baseline="0">
                <a:solidFill>
                  <a:schemeClr val="tx1"/>
                </a:solidFill>
                <a:latin typeface="+mn-lt"/>
                <a:ea typeface="+mn-ea"/>
                <a:cs typeface="Tahoma" panose="020B0604030504040204" pitchFamily="34" charset="0"/>
              </a:defRPr>
            </a:lvl1pPr>
            <a:lvl2pPr marL="359856" indent="-359856" algn="l" defTabSz="914034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SzPct val="93000"/>
              <a:buFontTx/>
              <a:buBlip>
                <a:blip r:embed="rId4"/>
              </a:buBlip>
              <a:defRPr sz="2399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2pPr>
            <a:lvl3pPr marL="719712" indent="-359856" algn="l" defTabSz="914034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93000"/>
              <a:buFontTx/>
              <a:buBlip>
                <a:blip r:embed="rId4"/>
              </a:buBlip>
              <a:defRPr sz="1999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3pPr>
            <a:lvl4pPr marL="1007597" indent="-287885" algn="l" defTabSz="91403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ct val="93000"/>
              <a:buFontTx/>
              <a:buBlip>
                <a:blip r:embed="rId4"/>
              </a:buBlip>
              <a:defRPr sz="1799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4pPr>
            <a:lvl5pPr marL="359856" indent="-359856" algn="l" defTabSz="914034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+mj-lt"/>
              <a:buAutoNum type="arabicPeriod"/>
              <a:defRPr sz="2399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5pPr>
            <a:lvl6pPr marL="719712" indent="-359856" algn="l" defTabSz="914034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+mj-lt"/>
              <a:buAutoNum type="arabicParenR"/>
              <a:defRPr sz="1999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6pPr>
            <a:lvl7pPr marL="1007597" indent="-287885" algn="l" defTabSz="91403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+mj-lt"/>
              <a:buAutoNum type="alphaLcParenR"/>
              <a:defRPr sz="1799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7pPr>
            <a:lvl8pPr marL="0" indent="0" algn="l" defTabSz="91403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99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8pPr>
            <a:lvl9pPr marL="3884646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Distributed photonic WDM switches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Reduced traffic congestion, (&lt;50ns) switching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2">
                    <a:lumMod val="75000"/>
                  </a:schemeClr>
                </a:solidFill>
              </a:rPr>
              <a:t>Low latency (&lt;200ns)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2">
                    <a:lumMod val="75000"/>
                  </a:schemeClr>
                </a:solidFill>
              </a:rPr>
              <a:t>Connects 4096 computing nodes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742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F733A-6EAE-6ABE-5DD0-391642E4B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 2: Low-cost co-packaging and </a:t>
            </a:r>
            <a:r>
              <a:rPr lang="en-US" dirty="0" err="1"/>
              <a:t>fibre</a:t>
            </a:r>
            <a:r>
              <a:rPr lang="en-US" dirty="0"/>
              <a:t> coupling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BFC9A-103B-5462-C908-6B7ED608F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ADOPTION – EU Grant 101070178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BF2C3-2B61-74BA-41D7-7E367439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FF7F-6264-4230-B03F-198857B6B2A2}" type="slidenum">
              <a:rPr lang="en-IE" smtClean="0"/>
              <a:pPr/>
              <a:t>6</a:t>
            </a:fld>
            <a:endParaRPr lang="en-IE"/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9AA59F2C-000A-B758-175E-3A0A8FD24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834" y="5442715"/>
            <a:ext cx="6564724" cy="1072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2.5D and 3D co-packaging of high-speed electronics and photonic integrated circuits (PICs) using a novel two-parts packaging.</a:t>
            </a:r>
            <a:endParaRPr lang="en-GB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43CB04-A7A9-320D-A270-CDE706B6D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72" y="2094031"/>
            <a:ext cx="2480639" cy="31308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4479757-DE85-C5FA-AF1F-90F7BD407075}"/>
              </a:ext>
            </a:extLst>
          </p:cNvPr>
          <p:cNvSpPr/>
          <p:nvPr/>
        </p:nvSpPr>
        <p:spPr>
          <a:xfrm>
            <a:off x="487601" y="1705832"/>
            <a:ext cx="2958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 Part CPO Assembly Concept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C43E84B-102E-49B5-C8F5-B9950C309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6383" y="2404388"/>
            <a:ext cx="3599453" cy="2536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8FBC811-BAA8-4335-5D6A-3A1E705F3899}"/>
              </a:ext>
            </a:extLst>
          </p:cNvPr>
          <p:cNvSpPr txBox="1"/>
          <p:nvPr/>
        </p:nvSpPr>
        <p:spPr>
          <a:xfrm>
            <a:off x="4025076" y="1701414"/>
            <a:ext cx="3589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Alternative 2.5D arrangement</a:t>
            </a:r>
          </a:p>
          <a:p>
            <a:r>
              <a:rPr lang="en-GB" dirty="0">
                <a:solidFill>
                  <a:prstClr val="black"/>
                </a:solidFill>
              </a:rPr>
              <a:t>PICs are adjacent, not on top of EICs</a:t>
            </a:r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22A872E0-4B04-0510-FEC1-EA235938D8A6}"/>
              </a:ext>
            </a:extLst>
          </p:cNvPr>
          <p:cNvSpPr/>
          <p:nvPr/>
        </p:nvSpPr>
        <p:spPr>
          <a:xfrm>
            <a:off x="237458" y="1614709"/>
            <a:ext cx="3441952" cy="3677691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8" name="Rounded Rectangle 14">
            <a:extLst>
              <a:ext uri="{FF2B5EF4-FFF2-40B4-BE49-F238E27FC236}">
                <a16:creationId xmlns:a16="http://schemas.microsoft.com/office/drawing/2014/main" id="{7A845151-448A-47C7-BA5A-A0112CECC296}"/>
              </a:ext>
            </a:extLst>
          </p:cNvPr>
          <p:cNvSpPr/>
          <p:nvPr/>
        </p:nvSpPr>
        <p:spPr>
          <a:xfrm>
            <a:off x="3788190" y="1614710"/>
            <a:ext cx="3859667" cy="369826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65486F7-A8AD-DC65-7AFE-87162E13A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3615" y="2934156"/>
            <a:ext cx="3635838" cy="161279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F56B3C0-C2A8-4779-5873-183675A26ED4}"/>
              </a:ext>
            </a:extLst>
          </p:cNvPr>
          <p:cNvSpPr/>
          <p:nvPr/>
        </p:nvSpPr>
        <p:spPr>
          <a:xfrm>
            <a:off x="8043615" y="1909365"/>
            <a:ext cx="26053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Optical interface: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Fiber alignment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Fiber fixation with lens</a:t>
            </a:r>
          </a:p>
        </p:txBody>
      </p:sp>
      <p:sp>
        <p:nvSpPr>
          <p:cNvPr id="21" name="Rounded Rectangle 54">
            <a:extLst>
              <a:ext uri="{FF2B5EF4-FFF2-40B4-BE49-F238E27FC236}">
                <a16:creationId xmlns:a16="http://schemas.microsoft.com/office/drawing/2014/main" id="{E5C4E73A-8E26-86B2-603B-0237F2308A07}"/>
              </a:ext>
            </a:extLst>
          </p:cNvPr>
          <p:cNvSpPr/>
          <p:nvPr/>
        </p:nvSpPr>
        <p:spPr>
          <a:xfrm>
            <a:off x="7796050" y="1614709"/>
            <a:ext cx="4183896" cy="369826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2" name="Content Placeholder 13">
            <a:extLst>
              <a:ext uri="{FF2B5EF4-FFF2-40B4-BE49-F238E27FC236}">
                <a16:creationId xmlns:a16="http://schemas.microsoft.com/office/drawing/2014/main" id="{B1CAECD2-0F92-CE72-9374-CF0AB7CC9EC6}"/>
              </a:ext>
            </a:extLst>
          </p:cNvPr>
          <p:cNvSpPr txBox="1">
            <a:spLocks/>
          </p:cNvSpPr>
          <p:nvPr/>
        </p:nvSpPr>
        <p:spPr>
          <a:xfrm>
            <a:off x="7759485" y="5437549"/>
            <a:ext cx="4272368" cy="1072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High efficiency </a:t>
            </a:r>
            <a:r>
              <a:rPr lang="en-US" sz="2000" dirty="0" err="1"/>
              <a:t>fibre</a:t>
            </a:r>
            <a:r>
              <a:rPr lang="en-US" sz="2000" dirty="0"/>
              <a:t> coupling with active alignment method</a:t>
            </a:r>
            <a:endParaRPr lang="en-GB" sz="2000" dirty="0"/>
          </a:p>
        </p:txBody>
      </p:sp>
      <p:sp>
        <p:nvSpPr>
          <p:cNvPr id="23" name="Content Placeholder 13">
            <a:extLst>
              <a:ext uri="{FF2B5EF4-FFF2-40B4-BE49-F238E27FC236}">
                <a16:creationId xmlns:a16="http://schemas.microsoft.com/office/drawing/2014/main" id="{8F135288-8892-3C84-9CB5-B96E30260531}"/>
              </a:ext>
            </a:extLst>
          </p:cNvPr>
          <p:cNvSpPr txBox="1">
            <a:spLocks/>
          </p:cNvSpPr>
          <p:nvPr/>
        </p:nvSpPr>
        <p:spPr>
          <a:xfrm>
            <a:off x="538666" y="829385"/>
            <a:ext cx="7758093" cy="1072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/>
              <a:t>minimises</a:t>
            </a:r>
            <a:r>
              <a:rPr lang="en-US" sz="2400" dirty="0"/>
              <a:t> the distance over which high speed electronic signals propagate prior to electro-optic conversion</a:t>
            </a:r>
            <a:endParaRPr lang="en-GB" sz="2400" dirty="0"/>
          </a:p>
        </p:txBody>
      </p:sp>
      <p:sp>
        <p:nvSpPr>
          <p:cNvPr id="24" name="Content Placeholder 13">
            <a:extLst>
              <a:ext uri="{FF2B5EF4-FFF2-40B4-BE49-F238E27FC236}">
                <a16:creationId xmlns:a16="http://schemas.microsoft.com/office/drawing/2014/main" id="{77CA53DE-123F-D036-9970-745FD9AFFD76}"/>
              </a:ext>
            </a:extLst>
          </p:cNvPr>
          <p:cNvSpPr txBox="1">
            <a:spLocks/>
          </p:cNvSpPr>
          <p:nvPr/>
        </p:nvSpPr>
        <p:spPr>
          <a:xfrm>
            <a:off x="8003682" y="1051528"/>
            <a:ext cx="3816359" cy="627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Relaxes assembly tolerances</a:t>
            </a:r>
            <a:endParaRPr lang="en-GB" sz="2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4C37FE0-F921-B88F-3E8E-3ACC4DB144C2}"/>
              </a:ext>
            </a:extLst>
          </p:cNvPr>
          <p:cNvCxnSpPr/>
          <p:nvPr/>
        </p:nvCxnSpPr>
        <p:spPr>
          <a:xfrm>
            <a:off x="7718156" y="878237"/>
            <a:ext cx="0" cy="5610387"/>
          </a:xfrm>
          <a:prstGeom prst="line">
            <a:avLst/>
          </a:prstGeom>
          <a:ln w="19050">
            <a:solidFill>
              <a:srgbClr val="1F4E7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522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F733A-6EAE-6ABE-5DD0-391642E4B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Objective 3: High-Capacity Optical Transceivers and DWDM Photonics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BFC9A-103B-5462-C908-6B7ED608F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ADOPTION – EU Grant 101070178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BF2C3-2B61-74BA-41D7-7E367439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FF7F-6264-4230-B03F-198857B6B2A2}" type="slidenum">
              <a:rPr lang="en-IE" smtClean="0"/>
              <a:pPr/>
              <a:t>7</a:t>
            </a:fld>
            <a:endParaRPr lang="en-I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766A93-312B-7C03-A3DC-D556DC60DC04}"/>
              </a:ext>
            </a:extLst>
          </p:cNvPr>
          <p:cNvSpPr/>
          <p:nvPr/>
        </p:nvSpPr>
        <p:spPr>
          <a:xfrm>
            <a:off x="474591" y="880909"/>
            <a:ext cx="113185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7375E"/>
                </a:solidFill>
              </a:rPr>
              <a:t>Parallel Silicon Photonic based optical transceiver engines (</a:t>
            </a:r>
            <a:r>
              <a:rPr lang="pl-PL" sz="2000" dirty="0">
                <a:solidFill>
                  <a:srgbClr val="17375E"/>
                </a:solidFill>
              </a:rPr>
              <a:t>100Gb/s NRZ x 16λ</a:t>
            </a:r>
            <a:r>
              <a:rPr lang="en-IE" sz="2000" dirty="0">
                <a:solidFill>
                  <a:srgbClr val="17375E"/>
                </a:solidFill>
              </a:rPr>
              <a:t>) x 4 fibres</a:t>
            </a:r>
            <a:endParaRPr lang="en-GB" sz="2000" dirty="0">
              <a:solidFill>
                <a:srgbClr val="17375E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7375E"/>
                </a:solidFill>
              </a:rPr>
              <a:t>Low-power multi-wavelength laser source</a:t>
            </a:r>
            <a:endParaRPr lang="en-US" sz="2000" dirty="0">
              <a:solidFill>
                <a:srgbClr val="17375E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7375E"/>
                </a:solidFill>
              </a:rPr>
              <a:t>Nanoseconds photonic WDM switches</a:t>
            </a:r>
            <a:endParaRPr lang="en-US" sz="2000" dirty="0">
              <a:solidFill>
                <a:srgbClr val="17375E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7375E"/>
                </a:solidFill>
              </a:rPr>
              <a:t>Port breakout, static space and wavelength multiplexing</a:t>
            </a:r>
            <a:endParaRPr lang="en-US" sz="2400" dirty="0">
              <a:solidFill>
                <a:srgbClr val="17375E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0F3B88-3268-27CD-E99A-1B63552B4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44" y="2474221"/>
            <a:ext cx="5053139" cy="39122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3095BC-6FA5-A1D6-3D89-F986B4150C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7499"/>
          <a:stretch/>
        </p:blipFill>
        <p:spPr>
          <a:xfrm>
            <a:off x="5840364" y="3059377"/>
            <a:ext cx="3324771" cy="20292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61C175-F380-4DF2-4046-EFFFE383F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2638" y="2366076"/>
            <a:ext cx="2678418" cy="298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44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04142-3144-4EB4-DDEB-613BA6F80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From Components to Demonstration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E367F-AE6C-5BD9-6408-D93EF4626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Confidential</a:t>
            </a:r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07D1A-B172-2331-BD36-64E04C1E3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ADOPTION – EU Grant 101070178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69090-6596-A891-0269-405AC52C8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FF7F-6264-4230-B03F-198857B6B2A2}" type="slidenum">
              <a:rPr lang="en-IE" smtClean="0"/>
              <a:pPr/>
              <a:t>8</a:t>
            </a:fld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86ECED-06F5-1A61-2965-D71B0F372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77" y="987228"/>
            <a:ext cx="11119216" cy="504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21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A3D7C-931D-B85C-C13F-570896E5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Demonstration Platform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10990-2BCF-1D15-727B-AE8035D16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Confidential</a:t>
            </a:r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7B95B-A5FB-0FFC-7D59-CC668B1A9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ADOPTION – EU Grant 101070178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D783E-FDC9-6F7C-AF13-DC50A9B03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FF7F-6264-4230-B03F-198857B6B2A2}" type="slidenum">
              <a:rPr lang="en-IE" smtClean="0"/>
              <a:pPr/>
              <a:t>9</a:t>
            </a:fld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2552DF-06D1-0425-D697-CFCB0EED29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82"/>
          <a:stretch/>
        </p:blipFill>
        <p:spPr>
          <a:xfrm>
            <a:off x="1402080" y="1025553"/>
            <a:ext cx="8684468" cy="484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19435"/>
      </p:ext>
    </p:extLst>
  </p:cSld>
  <p:clrMapOvr>
    <a:masterClrMapping/>
  </p:clrMapOvr>
</p:sld>
</file>

<file path=ppt/theme/theme1.xml><?xml version="1.0" encoding="utf-8"?>
<a:theme xmlns:a="http://schemas.openxmlformats.org/drawingml/2006/main" name="ADOPTION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4bd20c4-8b6b-48f9-a779-1a04261b2532" xsi:nil="true"/>
    <lcf76f155ced4ddcb4097134ff3c332f xmlns="dcfa6184-43e4-4709-8fff-03e78e51f70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075692541AE54E8081CF44128D20C7" ma:contentTypeVersion="17" ma:contentTypeDescription="Create a new document." ma:contentTypeScope="" ma:versionID="735988dd4234c7f8639e88f077ec6de5">
  <xsd:schema xmlns:xsd="http://www.w3.org/2001/XMLSchema" xmlns:xs="http://www.w3.org/2001/XMLSchema" xmlns:p="http://schemas.microsoft.com/office/2006/metadata/properties" xmlns:ns2="dcfa6184-43e4-4709-8fff-03e78e51f707" xmlns:ns3="34bd20c4-8b6b-48f9-a779-1a04261b2532" targetNamespace="http://schemas.microsoft.com/office/2006/metadata/properties" ma:root="true" ma:fieldsID="e58571d80e53945eeed1bf795a61ee52" ns2:_="" ns3:_="">
    <xsd:import namespace="dcfa6184-43e4-4709-8fff-03e78e51f707"/>
    <xsd:import namespace="34bd20c4-8b6b-48f9-a779-1a04261b25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a6184-43e4-4709-8fff-03e78e51f7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859a5f0-c05d-42c8-96da-fe1ec9be4e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bd20c4-8b6b-48f9-a779-1a04261b2532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7347ef3c-7047-4f0c-bdb0-86a20ea40d28}" ma:internalName="TaxCatchAll" ma:showField="CatchAllData" ma:web="34bd20c4-8b6b-48f9-a779-1a04261b25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FA693E-9DEB-46A0-B650-193CA4F3F5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5686FD-0B43-4F0F-A088-1695F13FA6D2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dcfa6184-43e4-4709-8fff-03e78e51f707"/>
    <ds:schemaRef ds:uri="http://schemas.openxmlformats.org/package/2006/metadata/core-properties"/>
    <ds:schemaRef ds:uri="http://schemas.microsoft.com/office/2006/metadata/properties"/>
    <ds:schemaRef ds:uri="http://purl.org/dc/dcmitype/"/>
    <ds:schemaRef ds:uri="34bd20c4-8b6b-48f9-a779-1a04261b2532"/>
  </ds:schemaRefs>
</ds:datastoreItem>
</file>

<file path=customXml/itemProps3.xml><?xml version="1.0" encoding="utf-8"?>
<ds:datastoreItem xmlns:ds="http://schemas.openxmlformats.org/officeDocument/2006/customXml" ds:itemID="{EA796B10-02D1-4510-9DA2-A318F1122D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fa6184-43e4-4709-8fff-03e78e51f707"/>
    <ds:schemaRef ds:uri="34bd20c4-8b6b-48f9-a779-1a04261b25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1826</TotalTime>
  <Words>531</Words>
  <Application>Microsoft Office PowerPoint</Application>
  <PresentationFormat>Widescreen</PresentationFormat>
  <Paragraphs>131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ADOPTION Theme</vt:lpstr>
      <vt:lpstr>ADOPTION Overview</vt:lpstr>
      <vt:lpstr>The ADOPTION Project</vt:lpstr>
      <vt:lpstr>Consortium</vt:lpstr>
      <vt:lpstr>Project Ambition: Co-Packaged Optics Ecosystem</vt:lpstr>
      <vt:lpstr>Objective 1: Novel Optical Switching Architectures</vt:lpstr>
      <vt:lpstr>Objective 2: Low-cost co-packaging and fibre coupling</vt:lpstr>
      <vt:lpstr>Objective 3: High-Capacity Optical Transceivers and DWDM Photonics</vt:lpstr>
      <vt:lpstr>From Components to Demonstration</vt:lpstr>
      <vt:lpstr>Demonstration Platform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Cleitus Antony</dc:creator>
  <cp:lastModifiedBy>Cleitus Antony</cp:lastModifiedBy>
  <cp:revision>11</cp:revision>
  <dcterms:created xsi:type="dcterms:W3CDTF">2023-02-01T18:23:54Z</dcterms:created>
  <dcterms:modified xsi:type="dcterms:W3CDTF">2025-01-08T14:17:02Z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0x010100E2075692541AE54E8081CF44128D20C7</vt:lpwstr>
  </property>
  <property fmtid="{D5CDD505-2E9C-101B-9397-08002B2CF9AE}" pid="3" name="MediaServiceImageTags">
    <vt:lpwstr/>
  </property>
</Properties>
</file>